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873" r:id="rId1"/>
    <p:sldMasterId id="2147483895" r:id="rId2"/>
  </p:sldMasterIdLst>
  <p:notesMasterIdLst>
    <p:notesMasterId r:id="rId16"/>
  </p:notesMasterIdLst>
  <p:handoutMasterIdLst>
    <p:handoutMasterId r:id="rId17"/>
  </p:handoutMasterIdLst>
  <p:sldIdLst>
    <p:sldId id="256" r:id="rId3"/>
    <p:sldId id="293" r:id="rId4"/>
    <p:sldId id="257" r:id="rId5"/>
    <p:sldId id="383" r:id="rId6"/>
    <p:sldId id="380" r:id="rId7"/>
    <p:sldId id="381" r:id="rId8"/>
    <p:sldId id="389" r:id="rId9"/>
    <p:sldId id="390" r:id="rId10"/>
    <p:sldId id="377" r:id="rId11"/>
    <p:sldId id="386" r:id="rId12"/>
    <p:sldId id="384" r:id="rId13"/>
    <p:sldId id="372" r:id="rId14"/>
    <p:sldId id="388" r:id="rId15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2BFC"/>
    <a:srgbClr val="007400"/>
    <a:srgbClr val="002B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298" autoAdjust="0"/>
    <p:restoredTop sz="86667" autoAdjust="0"/>
  </p:normalViewPr>
  <p:slideViewPr>
    <p:cSldViewPr snapToGrid="0" snapToObjects="1">
      <p:cViewPr varScale="1">
        <p:scale>
          <a:sx n="110" d="100"/>
          <a:sy n="110" d="100"/>
        </p:scale>
        <p:origin x="552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274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937880-8C88-A541-9C9F-63A7E7A9884D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4A3CE9-41B2-7741-BE57-F036F32877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54534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tiff>
</file>

<file path=ppt/media/image11.tiff>
</file>

<file path=ppt/media/image12.tiff>
</file>

<file path=ppt/media/image13.tiff>
</file>

<file path=ppt/media/image14.jpg>
</file>

<file path=ppt/media/image2.png>
</file>

<file path=ppt/media/image3.jpeg>
</file>

<file path=ppt/media/image4.jpg>
</file>

<file path=ppt/media/image5.jpeg>
</file>

<file path=ppt/media/image6.tiff>
</file>

<file path=ppt/media/image7.jpe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460E07-CDAF-4544-824C-886520F4F288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498B07-57B7-7E4E-B59E-811DE5CAE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925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98B07-57B7-7E4E-B59E-811DE5CAE680}" type="slidenum">
              <a:rPr lang="en-US" smtClean="0"/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17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98B07-57B7-7E4E-B59E-811DE5CAE6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54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98B07-57B7-7E4E-B59E-811DE5CAE6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37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498B07-57B7-7E4E-B59E-811DE5CAE6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2647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7’30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98B07-57B7-7E4E-B59E-811DE5CAE6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07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700 sick patents are given the option to try a new drug.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498B07-57B7-7E4E-B59E-811DE5CAE6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849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98B07-57B7-7E4E-B59E-811DE5CAE6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54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7’30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498B07-57B7-7E4E-B59E-811DE5CAE6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18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5844" y="2456376"/>
            <a:ext cx="9144000" cy="1353617"/>
          </a:xfrm>
        </p:spPr>
        <p:txBody>
          <a:bodyPr anchor="ctr">
            <a:noAutofit/>
          </a:bodyPr>
          <a:lstStyle>
            <a:lvl1pPr algn="ctr">
              <a:defRPr sz="45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1" y="4095057"/>
            <a:ext cx="7683689" cy="10927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570D5DEF-E6CD-5B47-BA3C-025736DA34E9}" type="datetime1">
              <a:rPr lang="en-US" smtClean="0"/>
              <a:t>9/2/21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9440"/>
            <a:ext cx="12192000" cy="1005840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70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9088" userDrawn="1">
          <p15:clr>
            <a:srgbClr val="FBAE40"/>
          </p15:clr>
        </p15:guide>
        <p15:guide id="3" pos="4565" userDrawn="1">
          <p15:clr>
            <a:srgbClr val="FBAE40"/>
          </p15:clr>
        </p15:guide>
        <p15:guide id="6" orient="horz" pos="1440" userDrawn="1">
          <p15:clr>
            <a:srgbClr val="FBAE40"/>
          </p15:clr>
        </p15:guide>
        <p15:guide id="7" pos="12117" userDrawn="1">
          <p15:clr>
            <a:srgbClr val="FBAE40"/>
          </p15:clr>
        </p15:guide>
        <p15:guide id="8" pos="6087" userDrawn="1">
          <p15:clr>
            <a:srgbClr val="FBAE40"/>
          </p15:clr>
        </p15:guide>
        <p15:guide id="9" orient="horz" pos="2880" userDrawn="1">
          <p15:clr>
            <a:srgbClr val="FBAE40"/>
          </p15:clr>
        </p15:guide>
        <p15:guide id="10" orient="horz" pos="216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Header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4"/>
            <a:ext cx="10982327" cy="71791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90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bg1"/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370273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90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bg1"/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39858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ing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" r="16232" b="30926"/>
          <a:stretch/>
        </p:blipFill>
        <p:spPr>
          <a:xfrm>
            <a:off x="-10632" y="-49754"/>
            <a:ext cx="12255799" cy="69077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" y="3810000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423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ing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854945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3835407"/>
            <a:ext cx="10363200" cy="1362075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335218"/>
            <a:ext cx="10363200" cy="1500187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571F3-3129-6F4F-84E7-3D4B8699626D}" type="datetime1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1531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40313"/>
            <a:ext cx="10972800" cy="104009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095503"/>
            <a:ext cx="5384800" cy="4030665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095503"/>
            <a:ext cx="5384800" cy="4030665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0C1DD-7382-D546-A946-DBD43EDB7F4F}" type="datetime1">
              <a:rPr lang="en-US" smtClean="0"/>
              <a:t>9/2/21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319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68119"/>
            <a:ext cx="10972800" cy="104009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7B3533-3A95-C245-814D-274D764D22D0}" type="datetime1">
              <a:rPr lang="en-US" smtClean="0"/>
              <a:t>9/2/21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7121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177612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22463"/>
            <a:ext cx="5384800" cy="4203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22463"/>
            <a:ext cx="5384800" cy="4203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01516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22463"/>
            <a:ext cx="5384800" cy="4203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6197600" y="1922463"/>
            <a:ext cx="5384800" cy="4203700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281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er +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4"/>
            <a:ext cx="10982327" cy="71791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077" y="1675996"/>
            <a:ext cx="10982327" cy="4477157"/>
          </a:xfrm>
        </p:spPr>
        <p:txBody>
          <a:bodyPr>
            <a:normAutofit/>
          </a:bodyPr>
          <a:lstStyle>
            <a:lvl1pPr>
              <a:defRPr sz="2700"/>
            </a:lvl1pPr>
            <a:lvl2pPr marL="417910" indent="-205740">
              <a:buFont typeface="Arial" panose="020B0604020202020204" pitchFamily="34" charset="0"/>
              <a:buChar char="–"/>
              <a:defRPr sz="2400"/>
            </a:lvl2pPr>
            <a:lvl3pPr>
              <a:defRPr sz="2100"/>
            </a:lvl3pPr>
            <a:lvl4pPr marL="900113" indent="-169069"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6354" y="1371605"/>
            <a:ext cx="12185649" cy="55563"/>
          </a:xfrm>
          <a:prstGeom prst="rect">
            <a:avLst/>
          </a:prstGeom>
          <a:solidFill>
            <a:srgbClr val="FFC832"/>
          </a:solidFill>
          <a:ln w="9525">
            <a:solidFill>
              <a:srgbClr val="FFC83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35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82" y="2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17664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08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114800"/>
            <a:ext cx="508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1028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7" name="Rectangle 1029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1030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67640"/>
      </p:ext>
    </p:extLst>
  </p:cSld>
  <p:clrMapOvr>
    <a:masterClrMapping/>
  </p:clrMapOvr>
  <p:hf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0556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09600" y="1922463"/>
            <a:ext cx="10972800" cy="4203700"/>
          </a:xfrm>
        </p:spPr>
        <p:txBody>
          <a:bodyPr/>
          <a:lstStyle/>
          <a:p>
            <a:pPr lvl="0"/>
            <a:r>
              <a:rPr lang="en-US" noProof="0"/>
              <a:t>Click icon to add SmartArt graphic</a:t>
            </a:r>
          </a:p>
        </p:txBody>
      </p:sp>
      <p:sp>
        <p:nvSpPr>
          <p:cNvPr id="4" name="Rectangle 2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297885"/>
      </p:ext>
    </p:extLst>
  </p:cSld>
  <p:clrMapOvr>
    <a:masterClrMapping/>
  </p:clrMapOvr>
  <p:hf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5844" y="2456376"/>
            <a:ext cx="9144000" cy="1353617"/>
          </a:xfrm>
        </p:spPr>
        <p:txBody>
          <a:bodyPr anchor="ctr">
            <a:noAutofit/>
          </a:bodyPr>
          <a:lstStyle>
            <a:lvl1pPr algn="ctr">
              <a:defRPr sz="4500" b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1" y="4095057"/>
            <a:ext cx="7683689" cy="10927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9440"/>
            <a:ext cx="12192000" cy="1005840"/>
          </a:xfrm>
          <a:prstGeom prst="rect">
            <a:avLst/>
          </a:prstGeom>
        </p:spPr>
      </p:pic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3765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9088" userDrawn="1">
          <p15:clr>
            <a:srgbClr val="FBAE40"/>
          </p15:clr>
        </p15:guide>
        <p15:guide id="3" pos="4565" userDrawn="1">
          <p15:clr>
            <a:srgbClr val="FBAE40"/>
          </p15:clr>
        </p15:guide>
        <p15:guide id="6" orient="horz" pos="1440" userDrawn="1">
          <p15:clr>
            <a:srgbClr val="FBAE40"/>
          </p15:clr>
        </p15:guide>
        <p15:guide id="7" pos="12117" userDrawn="1">
          <p15:clr>
            <a:srgbClr val="FBAE40"/>
          </p15:clr>
        </p15:guide>
        <p15:guide id="8" pos="6087" userDrawn="1">
          <p15:clr>
            <a:srgbClr val="FBAE40"/>
          </p15:clr>
        </p15:guide>
        <p15:guide id="9" orient="horz" pos="2880" userDrawn="1">
          <p15:clr>
            <a:srgbClr val="FBAE40"/>
          </p15:clr>
        </p15:guide>
        <p15:guide id="10" orient="horz" pos="216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er +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4"/>
            <a:ext cx="10982327" cy="71791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077" y="1675996"/>
            <a:ext cx="10982327" cy="4477157"/>
          </a:xfrm>
        </p:spPr>
        <p:txBody>
          <a:bodyPr>
            <a:normAutofit/>
          </a:bodyPr>
          <a:lstStyle>
            <a:lvl1pPr>
              <a:defRPr sz="2700"/>
            </a:lvl1pPr>
            <a:lvl2pPr marL="417910" indent="-205740">
              <a:buFont typeface="Arial" panose="020B0604020202020204" pitchFamily="34" charset="0"/>
              <a:buChar char="–"/>
              <a:defRPr sz="2400"/>
            </a:lvl2pPr>
            <a:lvl3pPr>
              <a:defRPr sz="2100"/>
            </a:lvl3pPr>
            <a:lvl4pPr marL="900113" indent="-169069"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6354" y="1371605"/>
            <a:ext cx="12185649" cy="55563"/>
          </a:xfrm>
          <a:prstGeom prst="rect">
            <a:avLst/>
          </a:prstGeom>
          <a:solidFill>
            <a:srgbClr val="FFC832"/>
          </a:solidFill>
          <a:ln w="9525">
            <a:solidFill>
              <a:srgbClr val="FFC83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82" y="2"/>
            <a:ext cx="12211051" cy="2571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82" y="2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22511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er (2 rows) 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4"/>
            <a:ext cx="10982327" cy="1163635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077" y="2133600"/>
            <a:ext cx="10982327" cy="4019551"/>
          </a:xfrm>
        </p:spPr>
        <p:txBody>
          <a:bodyPr>
            <a:normAutofit/>
          </a:bodyPr>
          <a:lstStyle>
            <a:lvl1pPr>
              <a:defRPr sz="2700"/>
            </a:lvl1pPr>
            <a:lvl2pPr marL="417910" indent="-205740">
              <a:buFont typeface="Arial" panose="020B0604020202020204" pitchFamily="34" charset="0"/>
              <a:buChar char="–"/>
              <a:defRPr sz="2400"/>
            </a:lvl2pPr>
            <a:lvl3pPr>
              <a:defRPr sz="2100"/>
            </a:lvl3pPr>
            <a:lvl4pPr marL="900113" indent="-128588">
              <a:buFont typeface="Arial" panose="020B0604020202020204" pitchFamily="34" charset="0"/>
              <a:buChar char="-"/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6354" y="1849439"/>
            <a:ext cx="12185649" cy="55563"/>
          </a:xfrm>
          <a:prstGeom prst="rect">
            <a:avLst/>
          </a:prstGeom>
          <a:solidFill>
            <a:srgbClr val="FFC832"/>
          </a:solidFill>
          <a:ln w="9525">
            <a:solidFill>
              <a:srgbClr val="FFC83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3991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er + Text (no bar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2"/>
            <a:ext cx="10982327" cy="868678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077" y="1569720"/>
            <a:ext cx="10982327" cy="4583431"/>
          </a:xfrm>
        </p:spPr>
        <p:txBody>
          <a:bodyPr>
            <a:normAutofit/>
          </a:bodyPr>
          <a:lstStyle>
            <a:lvl1pPr>
              <a:defRPr sz="2700"/>
            </a:lvl1pPr>
            <a:lvl2pPr marL="417910" indent="-205740">
              <a:buFont typeface="Arial" panose="020B0604020202020204" pitchFamily="34" charset="0"/>
              <a:buChar char="–"/>
              <a:defRPr sz="2400"/>
            </a:lvl2pPr>
            <a:lvl3pPr>
              <a:defRPr sz="2100"/>
            </a:lvl3pPr>
            <a:lvl4pPr marL="900113" indent="-169069"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82" y="2"/>
            <a:ext cx="12211051" cy="2571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82" y="2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150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2"/>
            <a:ext cx="10982327" cy="868678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82" y="2"/>
            <a:ext cx="12211051" cy="2571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34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5184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10202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5" y="318411"/>
            <a:ext cx="10982327" cy="717911"/>
          </a:xfrm>
        </p:spPr>
        <p:txBody>
          <a:bodyPr rtlCol="0">
            <a:noAutofit/>
          </a:bodyPr>
          <a:lstStyle>
            <a:lvl1pPr>
              <a:defRPr lang="en-US" sz="36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677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899525" y="6289677"/>
            <a:ext cx="2682875" cy="365125"/>
          </a:xfrm>
        </p:spPr>
        <p:txBody>
          <a:bodyPr/>
          <a:lstStyle>
            <a:lvl1pPr>
              <a:defRPr sz="9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241800" y="6289677"/>
            <a:ext cx="3860800" cy="365125"/>
          </a:xfrm>
        </p:spPr>
        <p:txBody>
          <a:bodyPr/>
          <a:lstStyle>
            <a:lvl1pPr algn="ctr">
              <a:defRPr sz="9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13"/>
          <p:cNvSpPr>
            <a:spLocks noChangeArrowheads="1"/>
          </p:cNvSpPr>
          <p:nvPr/>
        </p:nvSpPr>
        <p:spPr bwMode="auto">
          <a:xfrm>
            <a:off x="-76200" y="1219202"/>
            <a:ext cx="12344400" cy="55563"/>
          </a:xfrm>
          <a:prstGeom prst="rect">
            <a:avLst/>
          </a:prstGeom>
          <a:solidFill>
            <a:srgbClr val="FFC832"/>
          </a:solidFill>
          <a:ln w="9525">
            <a:solidFill>
              <a:srgbClr val="FFC832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  <p:sp>
        <p:nvSpPr>
          <p:cNvPr id="8" name="Rectangle 13"/>
          <p:cNvSpPr>
            <a:spLocks noChangeArrowheads="1"/>
          </p:cNvSpPr>
          <p:nvPr/>
        </p:nvSpPr>
        <p:spPr bwMode="auto">
          <a:xfrm>
            <a:off x="-76200" y="1219202"/>
            <a:ext cx="12344400" cy="55563"/>
          </a:xfrm>
          <a:prstGeom prst="rect">
            <a:avLst/>
          </a:prstGeom>
          <a:solidFill>
            <a:srgbClr val="FFC832"/>
          </a:solidFill>
          <a:ln w="9525">
            <a:solidFill>
              <a:srgbClr val="FFC832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6324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er (2 rows) +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4"/>
            <a:ext cx="10982327" cy="1163635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077" y="2133600"/>
            <a:ext cx="10982327" cy="4019551"/>
          </a:xfrm>
        </p:spPr>
        <p:txBody>
          <a:bodyPr>
            <a:normAutofit/>
          </a:bodyPr>
          <a:lstStyle>
            <a:lvl1pPr>
              <a:defRPr sz="2700"/>
            </a:lvl1pPr>
            <a:lvl2pPr marL="417910" indent="-205740">
              <a:buFont typeface="Arial" panose="020B0604020202020204" pitchFamily="34" charset="0"/>
              <a:buChar char="–"/>
              <a:defRPr sz="2400"/>
            </a:lvl2pPr>
            <a:lvl3pPr>
              <a:defRPr sz="2100"/>
            </a:lvl3pPr>
            <a:lvl4pPr marL="900113" indent="-128588">
              <a:buFont typeface="Arial" panose="020B0604020202020204" pitchFamily="34" charset="0"/>
              <a:buChar char="-"/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2" name="Rectangle 13"/>
          <p:cNvSpPr>
            <a:spLocks noChangeArrowheads="1"/>
          </p:cNvSpPr>
          <p:nvPr/>
        </p:nvSpPr>
        <p:spPr bwMode="auto">
          <a:xfrm>
            <a:off x="6354" y="1849439"/>
            <a:ext cx="12185649" cy="55563"/>
          </a:xfrm>
          <a:prstGeom prst="rect">
            <a:avLst/>
          </a:prstGeom>
          <a:solidFill>
            <a:srgbClr val="FFC832"/>
          </a:solidFill>
          <a:ln w="9525">
            <a:solidFill>
              <a:srgbClr val="FFC83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35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932369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ck Header +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4"/>
            <a:ext cx="10982327" cy="71791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077" y="1675996"/>
            <a:ext cx="10982327" cy="4477157"/>
          </a:xfrm>
        </p:spPr>
        <p:txBody>
          <a:bodyPr>
            <a:normAutofit/>
          </a:bodyPr>
          <a:lstStyle>
            <a:lvl1pPr>
              <a:defRPr sz="2700">
                <a:solidFill>
                  <a:schemeClr val="bg1"/>
                </a:solidFill>
              </a:defRPr>
            </a:lvl1pPr>
            <a:lvl2pPr indent="-205740">
              <a:defRPr sz="2400">
                <a:solidFill>
                  <a:schemeClr val="bg1"/>
                </a:solidFill>
              </a:defRPr>
            </a:lvl2pPr>
            <a:lvl3pPr>
              <a:defRPr sz="21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90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bg1"/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13"/>
          <p:cNvSpPr>
            <a:spLocks noChangeArrowheads="1"/>
          </p:cNvSpPr>
          <p:nvPr/>
        </p:nvSpPr>
        <p:spPr bwMode="auto">
          <a:xfrm>
            <a:off x="6354" y="1371605"/>
            <a:ext cx="12185649" cy="55563"/>
          </a:xfrm>
          <a:prstGeom prst="rect">
            <a:avLst/>
          </a:prstGeom>
          <a:solidFill>
            <a:srgbClr val="FFC832"/>
          </a:solidFill>
          <a:ln w="9525">
            <a:solidFill>
              <a:srgbClr val="FFC83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736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Header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4"/>
            <a:ext cx="10982327" cy="71791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90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bg1"/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516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Blan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90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bg1"/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84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ing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4" r="16232" b="30926"/>
          <a:stretch/>
        </p:blipFill>
        <p:spPr>
          <a:xfrm>
            <a:off x="-10632" y="-49754"/>
            <a:ext cx="12255799" cy="69077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" y="3810000"/>
            <a:ext cx="3048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4640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ing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63144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3835407"/>
            <a:ext cx="10363200" cy="1362075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335218"/>
            <a:ext cx="10363200" cy="1500187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5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5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7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7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5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2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400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9776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940313"/>
            <a:ext cx="10972800" cy="104009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095503"/>
            <a:ext cx="5384800" cy="4030665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095503"/>
            <a:ext cx="5384800" cy="4030665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23629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68119"/>
            <a:ext cx="10972800" cy="104009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67156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9447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22463"/>
            <a:ext cx="5384800" cy="4203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922463"/>
            <a:ext cx="5384800" cy="4203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68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Header + Text (no bar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2"/>
            <a:ext cx="10982327" cy="868678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077" y="1569720"/>
            <a:ext cx="10982327" cy="4583431"/>
          </a:xfrm>
        </p:spPr>
        <p:txBody>
          <a:bodyPr>
            <a:normAutofit/>
          </a:bodyPr>
          <a:lstStyle>
            <a:lvl1pPr>
              <a:defRPr sz="2700"/>
            </a:lvl1pPr>
            <a:lvl2pPr marL="417910" indent="-205740">
              <a:buFont typeface="Arial" panose="020B0604020202020204" pitchFamily="34" charset="0"/>
              <a:buChar char="–"/>
              <a:defRPr sz="2400"/>
            </a:lvl2pPr>
            <a:lvl3pPr>
              <a:defRPr sz="2100"/>
            </a:lvl3pPr>
            <a:lvl4pPr marL="900113" indent="-169069">
              <a:defRPr sz="1500"/>
            </a:lvl4pPr>
            <a:lvl5pPr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82" y="2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46751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922463"/>
            <a:ext cx="5384800" cy="4203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6197600" y="1922463"/>
            <a:ext cx="5384800" cy="4203700"/>
          </a:xfrm>
        </p:spPr>
        <p:txBody>
          <a:bodyPr/>
          <a:lstStyle/>
          <a:p>
            <a:pPr lvl="0"/>
            <a:r>
              <a:rPr lang="en-US" noProof="0"/>
              <a:t>Click icon to add online image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3422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914400" y="1981200"/>
            <a:ext cx="50800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97600" y="1981200"/>
            <a:ext cx="508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97600" y="4114800"/>
            <a:ext cx="5080000" cy="1981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1028"/>
          <p:cNvSpPr>
            <a:spLocks noGrp="1" noChangeArrowheads="1"/>
          </p:cNvSpPr>
          <p:nvPr>
            <p:ph type="dt" sz="half" idx="10"/>
          </p:nvPr>
        </p:nvSpPr>
        <p:spPr>
          <a:xfrm>
            <a:off x="914400" y="6248400"/>
            <a:ext cx="2540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7" name="Rectangle 1029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8400"/>
            <a:ext cx="38608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1030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970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dgm" preserve="1">
  <p:cSld name="Title and Diagram or Organization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41"/>
            <a:ext cx="10972800" cy="105568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martArt Placeholder 2"/>
          <p:cNvSpPr>
            <a:spLocks noGrp="1"/>
          </p:cNvSpPr>
          <p:nvPr>
            <p:ph type="dgm" idx="1"/>
          </p:nvPr>
        </p:nvSpPr>
        <p:spPr>
          <a:xfrm>
            <a:off x="609600" y="1922463"/>
            <a:ext cx="10972800" cy="4203700"/>
          </a:xfrm>
        </p:spPr>
        <p:txBody>
          <a:bodyPr/>
          <a:lstStyle/>
          <a:p>
            <a:pPr lvl="0"/>
            <a:r>
              <a:rPr lang="en-US" noProof="0"/>
              <a:t>Click icon to add SmartArt graphic</a:t>
            </a:r>
          </a:p>
        </p:txBody>
      </p:sp>
      <p:sp>
        <p:nvSpPr>
          <p:cNvPr id="4" name="Rectangle 28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144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eader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4"/>
            <a:ext cx="10982327" cy="71791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27500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20C513E3-458A-6445-A8B4-D204E087F7D1}" type="datetime1">
              <a:rPr lang="en-US" smtClean="0"/>
              <a:t>9/2/21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09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898"/>
            <a:ext cx="2844800" cy="365125"/>
          </a:xfrm>
        </p:spPr>
        <p:txBody>
          <a:bodyPr/>
          <a:lstStyle/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30809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Hea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5" y="318411"/>
            <a:ext cx="10982327" cy="717911"/>
          </a:xfrm>
        </p:spPr>
        <p:txBody>
          <a:bodyPr rtlCol="0">
            <a:noAutofit/>
          </a:bodyPr>
          <a:lstStyle>
            <a:lvl1pPr>
              <a:defRPr lang="en-US" sz="3600" b="1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677"/>
            <a:ext cx="2844800" cy="365125"/>
          </a:xfrm>
        </p:spPr>
        <p:txBody>
          <a:bodyPr/>
          <a:lstStyle>
            <a:lvl1pPr>
              <a:defRPr/>
            </a:lvl1pPr>
          </a:lstStyle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8899525" y="6289677"/>
            <a:ext cx="2682875" cy="365125"/>
          </a:xfrm>
        </p:spPr>
        <p:txBody>
          <a:bodyPr/>
          <a:lstStyle>
            <a:lvl1pPr>
              <a:defRPr sz="9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2"/>
          </p:nvPr>
        </p:nvSpPr>
        <p:spPr>
          <a:xfrm>
            <a:off x="4241800" y="6289677"/>
            <a:ext cx="3860800" cy="365125"/>
          </a:xfrm>
        </p:spPr>
        <p:txBody>
          <a:bodyPr/>
          <a:lstStyle>
            <a:lvl1pPr algn="ctr">
              <a:defRPr sz="900" smtClean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13"/>
          <p:cNvSpPr>
            <a:spLocks noChangeArrowheads="1"/>
          </p:cNvSpPr>
          <p:nvPr/>
        </p:nvSpPr>
        <p:spPr bwMode="auto">
          <a:xfrm>
            <a:off x="-76200" y="1219202"/>
            <a:ext cx="12344400" cy="55563"/>
          </a:xfrm>
          <a:prstGeom prst="rect">
            <a:avLst/>
          </a:prstGeom>
          <a:solidFill>
            <a:srgbClr val="FFC832"/>
          </a:solidFill>
          <a:ln w="9525">
            <a:solidFill>
              <a:srgbClr val="FFC832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endParaRPr lang="en-US" altLang="en-US" sz="1350"/>
          </a:p>
        </p:txBody>
      </p:sp>
    </p:spTree>
    <p:extLst>
      <p:ext uri="{BB962C8B-B14F-4D97-AF65-F5344CB8AC3E}">
        <p14:creationId xmlns:p14="http://schemas.microsoft.com/office/powerpoint/2010/main" val="268327579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ck Header +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0077" y="457204"/>
            <a:ext cx="10982327" cy="71791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0077" y="1675996"/>
            <a:ext cx="10982327" cy="4477157"/>
          </a:xfrm>
        </p:spPr>
        <p:txBody>
          <a:bodyPr>
            <a:normAutofit/>
          </a:bodyPr>
          <a:lstStyle>
            <a:lvl1pPr>
              <a:defRPr sz="2700">
                <a:solidFill>
                  <a:schemeClr val="bg1"/>
                </a:solidFill>
              </a:defRPr>
            </a:lvl1pPr>
            <a:lvl2pPr indent="-205740">
              <a:defRPr sz="2400">
                <a:solidFill>
                  <a:schemeClr val="bg1"/>
                </a:solidFill>
              </a:defRPr>
            </a:lvl2pPr>
            <a:lvl3pPr>
              <a:defRPr sz="2100">
                <a:solidFill>
                  <a:schemeClr val="bg1"/>
                </a:solidFill>
              </a:defRPr>
            </a:lvl3pPr>
            <a:lvl4pPr>
              <a:defRPr sz="1500">
                <a:solidFill>
                  <a:schemeClr val="bg1"/>
                </a:solidFill>
              </a:defRPr>
            </a:lvl4pPr>
            <a:lvl5pPr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075" y="6289900"/>
            <a:ext cx="284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899528" y="6289898"/>
            <a:ext cx="2682875" cy="365125"/>
          </a:xfrm>
        </p:spPr>
        <p:txBody>
          <a:bodyPr/>
          <a:lstStyle>
            <a:lvl1pPr>
              <a:defRPr sz="675">
                <a:solidFill>
                  <a:schemeClr val="bg1"/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41800" y="6289899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Rectangle 13"/>
          <p:cNvSpPr>
            <a:spLocks noChangeArrowheads="1"/>
          </p:cNvSpPr>
          <p:nvPr/>
        </p:nvSpPr>
        <p:spPr bwMode="auto">
          <a:xfrm>
            <a:off x="6354" y="1371605"/>
            <a:ext cx="12185649" cy="55563"/>
          </a:xfrm>
          <a:prstGeom prst="rect">
            <a:avLst/>
          </a:prstGeom>
          <a:solidFill>
            <a:srgbClr val="FFC832"/>
          </a:solidFill>
          <a:ln w="9525">
            <a:solidFill>
              <a:srgbClr val="FFC832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US" sz="135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526" y="-1601"/>
            <a:ext cx="12211051" cy="25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077474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2" pos="4565" userDrawn="1">
          <p15:clr>
            <a:srgbClr val="FBAE40"/>
          </p15:clr>
        </p15:guide>
        <p15:guide id="4" pos="9088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087" userDrawn="1">
          <p15:clr>
            <a:srgbClr val="FBAE40"/>
          </p15:clr>
        </p15:guide>
        <p15:guide id="7" orient="horz" pos="2880" userDrawn="1">
          <p15:clr>
            <a:srgbClr val="FBAE40"/>
          </p15:clr>
        </p15:guide>
        <p15:guide id="8" pos="12117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24.xml"/><Relationship Id="rId21" Type="http://schemas.openxmlformats.org/officeDocument/2006/relationships/slideLayout" Target="../slideLayouts/slideLayout42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17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41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40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Relationship Id="rId2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77544"/>
            <a:ext cx="10972800" cy="1040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90701"/>
            <a:ext cx="10972800" cy="4435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3C2DB8-B4D8-0740-8A88-0886CD4F1F45}" type="datetime1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1AD14-E4CD-B340-AEFC-7E1F89D4C7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15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  <p:sldLayoutId id="2147483885" r:id="rId12"/>
    <p:sldLayoutId id="2147483886" r:id="rId13"/>
    <p:sldLayoutId id="2147483887" r:id="rId14"/>
    <p:sldLayoutId id="2147483888" r:id="rId15"/>
    <p:sldLayoutId id="2147483889" r:id="rId16"/>
    <p:sldLayoutId id="2147483890" r:id="rId17"/>
    <p:sldLayoutId id="2147483891" r:id="rId18"/>
    <p:sldLayoutId id="2147483892" r:id="rId19"/>
    <p:sldLayoutId id="2147483893" r:id="rId20"/>
    <p:sldLayoutId id="2147483894" r:id="rId21"/>
  </p:sldLayoutIdLst>
  <p:hf hdr="0" ftr="0" dt="0"/>
  <p:txStyles>
    <p:titleStyle>
      <a:lvl1pPr algn="l" defTabSz="257175" rtl="0" eaLnBrk="1" latinLnBrk="0" hangingPunct="1">
        <a:spcBef>
          <a:spcPct val="0"/>
        </a:spcBef>
        <a:buNone/>
        <a:defRPr sz="2475" b="0" i="0" u="none" kern="1200">
          <a:solidFill>
            <a:srgbClr val="650013"/>
          </a:solidFill>
          <a:latin typeface="Arial"/>
          <a:ea typeface="+mj-ea"/>
          <a:cs typeface="Arial"/>
        </a:defRPr>
      </a:lvl1pPr>
    </p:titleStyle>
    <p:bodyStyle>
      <a:lvl1pPr marL="192881" indent="-192881" algn="l" defTabSz="25717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417910" indent="-160735" algn="l" defTabSz="257175" rtl="0" eaLnBrk="1" latinLnBrk="0" hangingPunct="1">
        <a:spcBef>
          <a:spcPct val="20000"/>
        </a:spcBef>
        <a:buFont typeface="Arial"/>
        <a:buChar char="–"/>
        <a:defRPr sz="1575" b="0" i="0" u="none" kern="1200">
          <a:solidFill>
            <a:schemeClr val="tx1"/>
          </a:solidFill>
          <a:latin typeface="Arial"/>
          <a:ea typeface="+mn-ea"/>
          <a:cs typeface="Arial"/>
        </a:defRPr>
      </a:lvl2pPr>
      <a:lvl3pPr marL="642938" indent="-128588" algn="l" defTabSz="257175" rtl="0" eaLnBrk="1" latinLnBrk="0" hangingPunct="1">
        <a:spcBef>
          <a:spcPct val="20000"/>
        </a:spcBef>
        <a:buFont typeface="Arial"/>
        <a:buChar char="•"/>
        <a:defRPr sz="1350" kern="1200">
          <a:solidFill>
            <a:schemeClr val="tx1"/>
          </a:solidFill>
          <a:latin typeface="Arial"/>
          <a:ea typeface="+mn-ea"/>
          <a:cs typeface="Arial"/>
        </a:defRPr>
      </a:lvl3pPr>
      <a:lvl4pPr marL="900113" indent="-128588" algn="l" defTabSz="257175" rtl="0" eaLnBrk="1" latinLnBrk="0" hangingPunct="1">
        <a:spcBef>
          <a:spcPct val="20000"/>
        </a:spcBef>
        <a:buFont typeface="Arial"/>
        <a:buChar char="–"/>
        <a:defRPr sz="1125" kern="1200">
          <a:solidFill>
            <a:schemeClr val="tx1"/>
          </a:solidFill>
          <a:latin typeface="Arial"/>
          <a:ea typeface="+mn-ea"/>
          <a:cs typeface="Arial"/>
        </a:defRPr>
      </a:lvl4pPr>
      <a:lvl5pPr marL="1157288" indent="-128588" algn="l" defTabSz="257175" rtl="0" eaLnBrk="1" latinLnBrk="0" hangingPunct="1">
        <a:spcBef>
          <a:spcPct val="20000"/>
        </a:spcBef>
        <a:buFont typeface="Arial"/>
        <a:buChar char="»"/>
        <a:defRPr sz="1125" kern="1200">
          <a:solidFill>
            <a:schemeClr val="tx1"/>
          </a:solidFill>
          <a:latin typeface="Arial"/>
          <a:ea typeface="+mn-ea"/>
          <a:cs typeface="Arial"/>
        </a:defRPr>
      </a:lvl5pPr>
      <a:lvl6pPr marL="1414463" indent="-128588" algn="l" defTabSz="257175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257175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257175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257175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77544"/>
            <a:ext cx="10972800" cy="1040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90701"/>
            <a:ext cx="10972800" cy="4435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EF29E-AC8B-4C4A-B084-4F40ED37B18A}" type="datetimeFigureOut">
              <a:rPr lang="en-US" smtClean="0"/>
              <a:t>9/2/21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7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A5D19B-A1BE-4A58-B5E0-8B43CE3BA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788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  <p:sldLayoutId id="2147483907" r:id="rId12"/>
    <p:sldLayoutId id="2147483908" r:id="rId13"/>
    <p:sldLayoutId id="2147483909" r:id="rId14"/>
    <p:sldLayoutId id="2147483910" r:id="rId15"/>
    <p:sldLayoutId id="2147483911" r:id="rId16"/>
    <p:sldLayoutId id="2147483912" r:id="rId17"/>
    <p:sldLayoutId id="2147483913" r:id="rId18"/>
    <p:sldLayoutId id="2147483914" r:id="rId19"/>
    <p:sldLayoutId id="2147483915" r:id="rId20"/>
    <p:sldLayoutId id="2147483916" r:id="rId21"/>
  </p:sldLayoutIdLst>
  <p:txStyles>
    <p:titleStyle>
      <a:lvl1pPr algn="l" defTabSz="257175" rtl="0" eaLnBrk="1" latinLnBrk="0" hangingPunct="1">
        <a:spcBef>
          <a:spcPct val="0"/>
        </a:spcBef>
        <a:buNone/>
        <a:defRPr sz="2475" b="0" i="0" u="none" kern="1200">
          <a:solidFill>
            <a:srgbClr val="650013"/>
          </a:solidFill>
          <a:latin typeface="Arial"/>
          <a:ea typeface="+mj-ea"/>
          <a:cs typeface="Arial"/>
        </a:defRPr>
      </a:lvl1pPr>
    </p:titleStyle>
    <p:bodyStyle>
      <a:lvl1pPr marL="192881" indent="-192881" algn="l" defTabSz="257175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1pPr>
      <a:lvl2pPr marL="417910" indent="-160735" algn="l" defTabSz="257175" rtl="0" eaLnBrk="1" latinLnBrk="0" hangingPunct="1">
        <a:spcBef>
          <a:spcPct val="20000"/>
        </a:spcBef>
        <a:buFont typeface="Arial"/>
        <a:buChar char="–"/>
        <a:defRPr sz="1575" b="0" i="0" u="none" kern="1200">
          <a:solidFill>
            <a:schemeClr val="tx1"/>
          </a:solidFill>
          <a:latin typeface="Arial"/>
          <a:ea typeface="+mn-ea"/>
          <a:cs typeface="Arial"/>
        </a:defRPr>
      </a:lvl2pPr>
      <a:lvl3pPr marL="642938" indent="-128588" algn="l" defTabSz="257175" rtl="0" eaLnBrk="1" latinLnBrk="0" hangingPunct="1">
        <a:spcBef>
          <a:spcPct val="20000"/>
        </a:spcBef>
        <a:buFont typeface="Arial"/>
        <a:buChar char="•"/>
        <a:defRPr sz="1350" kern="1200">
          <a:solidFill>
            <a:schemeClr val="tx1"/>
          </a:solidFill>
          <a:latin typeface="Arial"/>
          <a:ea typeface="+mn-ea"/>
          <a:cs typeface="Arial"/>
        </a:defRPr>
      </a:lvl3pPr>
      <a:lvl4pPr marL="900113" indent="-128588" algn="l" defTabSz="257175" rtl="0" eaLnBrk="1" latinLnBrk="0" hangingPunct="1">
        <a:spcBef>
          <a:spcPct val="20000"/>
        </a:spcBef>
        <a:buFont typeface="Arial"/>
        <a:buChar char="–"/>
        <a:defRPr sz="1125" kern="1200">
          <a:solidFill>
            <a:schemeClr val="tx1"/>
          </a:solidFill>
          <a:latin typeface="Arial"/>
          <a:ea typeface="+mn-ea"/>
          <a:cs typeface="Arial"/>
        </a:defRPr>
      </a:lvl4pPr>
      <a:lvl5pPr marL="1157288" indent="-128588" algn="l" defTabSz="257175" rtl="0" eaLnBrk="1" latinLnBrk="0" hangingPunct="1">
        <a:spcBef>
          <a:spcPct val="20000"/>
        </a:spcBef>
        <a:buFont typeface="Arial"/>
        <a:buChar char="»"/>
        <a:defRPr sz="1125" kern="1200">
          <a:solidFill>
            <a:schemeClr val="tx1"/>
          </a:solidFill>
          <a:latin typeface="Arial"/>
          <a:ea typeface="+mn-ea"/>
          <a:cs typeface="Arial"/>
        </a:defRPr>
      </a:lvl5pPr>
      <a:lvl6pPr marL="1414463" indent="-128588" algn="l" defTabSz="257175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257175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257175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257175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257175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5547" y="1773765"/>
            <a:ext cx="7772400" cy="2243667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Financial Reporting Analytics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0" y="3962401"/>
            <a:ext cx="6400800" cy="2104571"/>
          </a:xfrm>
        </p:spPr>
        <p:txBody>
          <a:bodyPr>
            <a:normAutofit/>
          </a:bodyPr>
          <a:lstStyle/>
          <a:p>
            <a:pPr algn="ctr"/>
            <a:r>
              <a:rPr lang="en-US" sz="2000" dirty="0">
                <a:latin typeface="Times New Roman" charset="0"/>
                <a:ea typeface="Times New Roman" charset="0"/>
                <a:cs typeface="Times New Roman" charset="0"/>
              </a:rPr>
              <a:t>ACCT 5141 Fall 2021</a:t>
            </a:r>
          </a:p>
          <a:p>
            <a:pPr algn="ctr"/>
            <a:r>
              <a:rPr lang="en-US" sz="2000" dirty="0">
                <a:latin typeface="Times New Roman" charset="0"/>
                <a:ea typeface="Times New Roman" charset="0"/>
                <a:cs typeface="Times New Roman" charset="0"/>
              </a:rPr>
              <a:t>Introduction</a:t>
            </a:r>
          </a:p>
          <a:p>
            <a:pPr algn="ctr"/>
            <a:r>
              <a:rPr lang="en-US" sz="2000" dirty="0">
                <a:latin typeface="Times New Roman" charset="0"/>
                <a:ea typeface="Times New Roman" charset="0"/>
                <a:cs typeface="Times New Roman" charset="0"/>
              </a:rPr>
              <a:t>H. Zhang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8446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134278A-EB9C-9D4C-B6AD-086D0BA33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E43E97-6675-C54B-8E7E-F814D5D1C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9460" y="347472"/>
            <a:ext cx="5311389" cy="332341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2429FE8-925F-4643-92EB-7B8763D84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7947" y="3670884"/>
            <a:ext cx="5813195" cy="2984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498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D338685-306F-8A4C-8E7A-6C2E0DA89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10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F10FA06-DC07-9D45-A209-F6D2F8A0D368}"/>
              </a:ext>
            </a:extLst>
          </p:cNvPr>
          <p:cNvGrpSpPr/>
          <p:nvPr/>
        </p:nvGrpSpPr>
        <p:grpSpPr>
          <a:xfrm>
            <a:off x="2744438" y="993390"/>
            <a:ext cx="6932962" cy="4738339"/>
            <a:chOff x="704385" y="681154"/>
            <a:chExt cx="6932962" cy="473833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2EFD5A9-117A-9047-B711-EAF82FE35F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4385" y="681154"/>
              <a:ext cx="3810000" cy="37338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940692D-F0B7-C549-9CA5-236EE0AD72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15518" y="3297664"/>
              <a:ext cx="2121829" cy="2121829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3786FBDC-AA20-984B-A1B8-46BD3647657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09385" y="2548054"/>
              <a:ext cx="2776654" cy="12991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34708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4722" y="296737"/>
            <a:ext cx="8229600" cy="854219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charset="0"/>
                <a:ea typeface="Times New Roman" charset="0"/>
                <a:cs typeface="Times New Roman" charset="0"/>
              </a:rPr>
              <a:t>Course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6312" y="4883987"/>
            <a:ext cx="5486399" cy="1474954"/>
          </a:xfrm>
        </p:spPr>
        <p:txBody>
          <a:bodyPr>
            <a:noAutofit/>
          </a:bodyPr>
          <a:lstStyle/>
          <a:p>
            <a:r>
              <a:rPr lang="en-US" sz="1800" b="1" dirty="0">
                <a:solidFill>
                  <a:srgbClr val="012BF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Get exposure to all four aspects of data science</a:t>
            </a:r>
          </a:p>
          <a:p>
            <a:r>
              <a:rPr lang="en-US" sz="1800" b="1" dirty="0">
                <a:solidFill>
                  <a:srgbClr val="012BF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quantitative analytical skills</a:t>
            </a:r>
          </a:p>
          <a:p>
            <a:r>
              <a:rPr lang="en-US" sz="1800" b="1" dirty="0">
                <a:solidFill>
                  <a:srgbClr val="012BF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Find out what you are interested in.</a:t>
            </a:r>
          </a:p>
          <a:p>
            <a:r>
              <a:rPr lang="en-US" sz="1800" b="1" dirty="0">
                <a:solidFill>
                  <a:srgbClr val="012BF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Understand the limitations of your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11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D5FA242-7034-EA47-A9C8-8E57D64445FB}"/>
              </a:ext>
            </a:extLst>
          </p:cNvPr>
          <p:cNvGrpSpPr/>
          <p:nvPr/>
        </p:nvGrpSpPr>
        <p:grpSpPr>
          <a:xfrm>
            <a:off x="4479475" y="1751110"/>
            <a:ext cx="5621536" cy="3938633"/>
            <a:chOff x="2074126" y="1530875"/>
            <a:chExt cx="5621536" cy="3938633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E20E582-6B55-C245-ACA9-F45C5EF8D194}"/>
                </a:ext>
              </a:extLst>
            </p:cNvPr>
            <p:cNvGrpSpPr/>
            <p:nvPr/>
          </p:nvGrpSpPr>
          <p:grpSpPr>
            <a:xfrm>
              <a:off x="2074126" y="1530875"/>
              <a:ext cx="4023604" cy="2967973"/>
              <a:chOff x="704385" y="681154"/>
              <a:chExt cx="4681654" cy="3733800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A9CAFACA-65E5-B245-8D67-4CDC7B56E0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4385" y="681154"/>
                <a:ext cx="3810000" cy="3733800"/>
              </a:xfrm>
              <a:prstGeom prst="rect">
                <a:avLst/>
              </a:prstGeom>
            </p:spPr>
          </p:pic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5F266A8A-F5FA-B044-A0BB-843FAE3FCB1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609385" y="2548054"/>
                <a:ext cx="2776654" cy="1299117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66E098E-7FB0-AA40-B6D0-B3AA782A40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47140" y="3820986"/>
              <a:ext cx="1648522" cy="16485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579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6668D-C3A9-0944-A289-D3C2D8B72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0AF7A-6A7E-CB45-993C-1021F9EB85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077" y="1745682"/>
            <a:ext cx="6164280" cy="3973649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course targets students who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no prior coding experience but would like to get your hands dirty.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have some background in Business Statistics, Accounting, Finance, and General business.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interested in financial reporting and corporate finance topics.</a:t>
            </a:r>
          </a:p>
          <a:p>
            <a:pPr marL="21217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12170" lvl="1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0E839B-88C2-044F-B8A4-F1724F9DE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A32CDEB4-0E8A-BE44-AA92-A15B0521C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2329" y="1603986"/>
            <a:ext cx="4088999" cy="449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898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533401"/>
            <a:ext cx="8229600" cy="55033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Why should we learn data analytics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6777" y="1791856"/>
            <a:ext cx="9296400" cy="4498042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general, data analytics refers to the process of examining data in order to answer questions and draw conclusions.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Gain problem solving skills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of data science, which is in high demand and affects almost every profession.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It's becoming more important in accounting and finance.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literacy/fluency is a necessary life skill.</a:t>
            </a:r>
          </a:p>
          <a:p>
            <a:pPr lvl="1"/>
            <a:endParaRPr lang="en-US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620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47473"/>
            <a:ext cx="8229600" cy="936517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Analytics Process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2</a:t>
            </a:fld>
            <a:endParaRPr lang="en-US"/>
          </a:p>
        </p:txBody>
      </p:sp>
      <p:sp>
        <p:nvSpPr>
          <p:cNvPr id="7" name="Circular Arrow 6">
            <a:extLst>
              <a:ext uri="{FF2B5EF4-FFF2-40B4-BE49-F238E27FC236}">
                <a16:creationId xmlns:a16="http://schemas.microsoft.com/office/drawing/2014/main" id="{42C64CB9-8D62-BD4E-8DB4-8C5DD505AF93}"/>
              </a:ext>
            </a:extLst>
          </p:cNvPr>
          <p:cNvSpPr/>
          <p:nvPr/>
        </p:nvSpPr>
        <p:spPr bwMode="ltGray">
          <a:xfrm rot="16200000">
            <a:off x="7582623" y="1781962"/>
            <a:ext cx="1742541" cy="174254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706143"/>
              <a:gd name="adj5" fmla="val 12500"/>
            </a:avLst>
          </a:prstGeom>
          <a:solidFill>
            <a:srgbClr val="EAE8E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bg1"/>
              </a:solidFill>
            </a:endParaRPr>
          </a:p>
        </p:txBody>
      </p:sp>
      <p:sp>
        <p:nvSpPr>
          <p:cNvPr id="8" name="Circular Arrow 7">
            <a:extLst>
              <a:ext uri="{FF2B5EF4-FFF2-40B4-BE49-F238E27FC236}">
                <a16:creationId xmlns:a16="http://schemas.microsoft.com/office/drawing/2014/main" id="{C8977416-8BEB-8C47-8A05-E06DD1F3D769}"/>
              </a:ext>
            </a:extLst>
          </p:cNvPr>
          <p:cNvSpPr/>
          <p:nvPr/>
        </p:nvSpPr>
        <p:spPr bwMode="ltGray">
          <a:xfrm rot="16200000">
            <a:off x="2771236" y="1714412"/>
            <a:ext cx="1742541" cy="174254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706143"/>
              <a:gd name="adj5" fmla="val 12500"/>
            </a:avLst>
          </a:prstGeom>
          <a:solidFill>
            <a:srgbClr val="EAE8E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 err="1">
              <a:solidFill>
                <a:schemeClr val="bg1"/>
              </a:solidFill>
            </a:endParaRPr>
          </a:p>
        </p:txBody>
      </p:sp>
      <p:sp>
        <p:nvSpPr>
          <p:cNvPr id="9" name="Circular Arrow 8">
            <a:extLst>
              <a:ext uri="{FF2B5EF4-FFF2-40B4-BE49-F238E27FC236}">
                <a16:creationId xmlns:a16="http://schemas.microsoft.com/office/drawing/2014/main" id="{D8E0F5D0-B371-F142-BF9B-1E32B7AF6BEA}"/>
              </a:ext>
            </a:extLst>
          </p:cNvPr>
          <p:cNvSpPr/>
          <p:nvPr/>
        </p:nvSpPr>
        <p:spPr bwMode="ltGray">
          <a:xfrm rot="16200000">
            <a:off x="7955712" y="3535998"/>
            <a:ext cx="1742541" cy="174254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706143"/>
              <a:gd name="adj5" fmla="val 12500"/>
            </a:avLst>
          </a:prstGeom>
          <a:solidFill>
            <a:srgbClr val="EAE8E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bg1"/>
              </a:solidFill>
            </a:endParaRPr>
          </a:p>
        </p:txBody>
      </p:sp>
      <p:sp>
        <p:nvSpPr>
          <p:cNvPr id="10" name="Circular Arrow 9">
            <a:extLst>
              <a:ext uri="{FF2B5EF4-FFF2-40B4-BE49-F238E27FC236}">
                <a16:creationId xmlns:a16="http://schemas.microsoft.com/office/drawing/2014/main" id="{CD04F57A-FE83-7C47-BAED-E91B512670A6}"/>
              </a:ext>
            </a:extLst>
          </p:cNvPr>
          <p:cNvSpPr/>
          <p:nvPr/>
        </p:nvSpPr>
        <p:spPr bwMode="ltGray">
          <a:xfrm rot="16200000">
            <a:off x="2423657" y="3583397"/>
            <a:ext cx="1742541" cy="1742541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706143"/>
              <a:gd name="adj5" fmla="val 12500"/>
            </a:avLst>
          </a:prstGeom>
          <a:solidFill>
            <a:srgbClr val="EAE8E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 dirty="0" err="1">
              <a:solidFill>
                <a:schemeClr val="bg1"/>
              </a:solidFill>
            </a:endParaRPr>
          </a:p>
        </p:txBody>
      </p:sp>
      <p:sp>
        <p:nvSpPr>
          <p:cNvPr id="11" name="Circular Arrow 10">
            <a:extLst>
              <a:ext uri="{FF2B5EF4-FFF2-40B4-BE49-F238E27FC236}">
                <a16:creationId xmlns:a16="http://schemas.microsoft.com/office/drawing/2014/main" id="{9C040FA4-4FBB-9543-82E8-863E23590C71}"/>
              </a:ext>
            </a:extLst>
          </p:cNvPr>
          <p:cNvSpPr/>
          <p:nvPr/>
        </p:nvSpPr>
        <p:spPr bwMode="ltGray">
          <a:xfrm rot="16200000">
            <a:off x="3836598" y="1738832"/>
            <a:ext cx="4334776" cy="433477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706143"/>
              <a:gd name="adj5" fmla="val 12500"/>
            </a:avLst>
          </a:prstGeom>
          <a:solidFill>
            <a:srgbClr val="D5D1C5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 err="1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CCCAB4-E5D4-B14B-8E80-D0931F43381D}"/>
              </a:ext>
            </a:extLst>
          </p:cNvPr>
          <p:cNvSpPr/>
          <p:nvPr/>
        </p:nvSpPr>
        <p:spPr bwMode="ltGray">
          <a:xfrm>
            <a:off x="7247628" y="2366722"/>
            <a:ext cx="2130725" cy="543464"/>
          </a:xfrm>
          <a:prstGeom prst="rect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Ask a question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(Domain)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3714868-37E5-1541-BBDE-F7A5EC8E70CE}"/>
              </a:ext>
            </a:extLst>
          </p:cNvPr>
          <p:cNvSpPr/>
          <p:nvPr/>
        </p:nvSpPr>
        <p:spPr bwMode="ltGray">
          <a:xfrm>
            <a:off x="7625037" y="4128328"/>
            <a:ext cx="2488487" cy="790072"/>
          </a:xfrm>
          <a:prstGeom prst="rect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Design an analysis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(Domain and Stats)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8EE9DC-46D6-AA4F-9F2D-A26AE8C3FA47}"/>
              </a:ext>
            </a:extLst>
          </p:cNvPr>
          <p:cNvSpPr/>
          <p:nvPr/>
        </p:nvSpPr>
        <p:spPr bwMode="ltGray">
          <a:xfrm>
            <a:off x="5002971" y="5497113"/>
            <a:ext cx="2244657" cy="792175"/>
          </a:xfrm>
          <a:prstGeom prst="rect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Acquire data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(Coding)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E99943E-4B0A-FE43-8664-2A968A8E52B6}"/>
              </a:ext>
            </a:extLst>
          </p:cNvPr>
          <p:cNvSpPr/>
          <p:nvPr/>
        </p:nvSpPr>
        <p:spPr bwMode="ltGray">
          <a:xfrm>
            <a:off x="2246462" y="4128328"/>
            <a:ext cx="2193985" cy="790072"/>
          </a:xfrm>
          <a:prstGeom prst="rect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Transform and Analyze data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(Coding and Stats)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4AA213-48ED-5043-BFEC-F1CEC9524058}"/>
              </a:ext>
            </a:extLst>
          </p:cNvPr>
          <p:cNvSpPr/>
          <p:nvPr/>
        </p:nvSpPr>
        <p:spPr bwMode="ltGray">
          <a:xfrm>
            <a:off x="2682810" y="2292261"/>
            <a:ext cx="2219151" cy="784419"/>
          </a:xfrm>
          <a:prstGeom prst="rect">
            <a:avLst/>
          </a:prstGeom>
          <a:solidFill>
            <a:schemeClr val="tx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Present findings</a:t>
            </a:r>
          </a:p>
          <a:p>
            <a:pPr algn="ctr"/>
            <a:r>
              <a:rPr lang="en-US" sz="1600" dirty="0">
                <a:solidFill>
                  <a:schemeClr val="bg1"/>
                </a:solidFill>
              </a:rPr>
              <a:t>(Domain and Stats)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78F26F4-A3F3-FC4C-BAF5-0561CF892988}"/>
              </a:ext>
            </a:extLst>
          </p:cNvPr>
          <p:cNvSpPr/>
          <p:nvPr/>
        </p:nvSpPr>
        <p:spPr bwMode="ltGray">
          <a:xfrm>
            <a:off x="7122544" y="2267518"/>
            <a:ext cx="250166" cy="250166"/>
          </a:xfrm>
          <a:prstGeom prst="ellipse">
            <a:avLst/>
          </a:prstGeom>
          <a:solidFill>
            <a:srgbClr val="968C6D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6670654-B107-F946-906D-D74D7864300F}"/>
              </a:ext>
            </a:extLst>
          </p:cNvPr>
          <p:cNvSpPr/>
          <p:nvPr/>
        </p:nvSpPr>
        <p:spPr bwMode="ltGray">
          <a:xfrm>
            <a:off x="7582622" y="4042424"/>
            <a:ext cx="250166" cy="250166"/>
          </a:xfrm>
          <a:prstGeom prst="ellipse">
            <a:avLst/>
          </a:prstGeom>
          <a:solidFill>
            <a:srgbClr val="968C6D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FC2D29B-FA00-EE42-8905-B766D886EFF3}"/>
              </a:ext>
            </a:extLst>
          </p:cNvPr>
          <p:cNvSpPr/>
          <p:nvPr/>
        </p:nvSpPr>
        <p:spPr bwMode="ltGray">
          <a:xfrm>
            <a:off x="4953719" y="5404020"/>
            <a:ext cx="250166" cy="250166"/>
          </a:xfrm>
          <a:prstGeom prst="ellipse">
            <a:avLst/>
          </a:prstGeom>
          <a:solidFill>
            <a:srgbClr val="968C6D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2465A40-3D9A-8645-B2B9-9250917BDB6C}"/>
              </a:ext>
            </a:extLst>
          </p:cNvPr>
          <p:cNvSpPr/>
          <p:nvPr/>
        </p:nvSpPr>
        <p:spPr bwMode="ltGray">
          <a:xfrm>
            <a:off x="2246461" y="4040176"/>
            <a:ext cx="250166" cy="250166"/>
          </a:xfrm>
          <a:prstGeom prst="ellipse">
            <a:avLst/>
          </a:prstGeom>
          <a:solidFill>
            <a:srgbClr val="968C6D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5B325FC-EAE4-DD4B-8848-62F3B986AC56}"/>
              </a:ext>
            </a:extLst>
          </p:cNvPr>
          <p:cNvSpPr/>
          <p:nvPr/>
        </p:nvSpPr>
        <p:spPr bwMode="ltGray">
          <a:xfrm>
            <a:off x="2646152" y="2155138"/>
            <a:ext cx="250166" cy="250166"/>
          </a:xfrm>
          <a:prstGeom prst="ellipse">
            <a:avLst/>
          </a:prstGeom>
          <a:solidFill>
            <a:srgbClr val="968C6D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25342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09530D7-1F72-1349-9407-F28A35F61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3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3FF343-45ED-C44A-A80F-86796FC3C09A}"/>
              </a:ext>
            </a:extLst>
          </p:cNvPr>
          <p:cNvGrpSpPr/>
          <p:nvPr/>
        </p:nvGrpSpPr>
        <p:grpSpPr>
          <a:xfrm>
            <a:off x="1935604" y="702913"/>
            <a:ext cx="8320791" cy="4774506"/>
            <a:chOff x="0" y="624468"/>
            <a:chExt cx="9012167" cy="548639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82D0BC6-41EC-054E-A5ED-060234EE7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1041523"/>
              <a:ext cx="9012167" cy="5069344"/>
            </a:xfrm>
            <a:prstGeom prst="rect">
              <a:avLst/>
            </a:prstGeom>
          </p:spPr>
        </p:pic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09D7233A-7A4C-F341-A1A5-7F7E1BCBDE6D}"/>
                </a:ext>
              </a:extLst>
            </p:cNvPr>
            <p:cNvCxnSpPr/>
            <p:nvPr/>
          </p:nvCxnSpPr>
          <p:spPr>
            <a:xfrm flipH="1">
              <a:off x="1706136" y="4036741"/>
              <a:ext cx="1594625" cy="9032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0B1D8539-FFD4-454A-B205-84CE1D9C6535}"/>
                </a:ext>
              </a:extLst>
            </p:cNvPr>
            <p:cNvCxnSpPr>
              <a:cxnSpLocks/>
              <a:endCxn id="6" idx="0"/>
            </p:cNvCxnSpPr>
            <p:nvPr/>
          </p:nvCxnSpPr>
          <p:spPr>
            <a:xfrm flipV="1">
              <a:off x="4506083" y="1041523"/>
              <a:ext cx="1" cy="75382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1727B50-7980-9747-984F-CABD6CEAA5B9}"/>
                </a:ext>
              </a:extLst>
            </p:cNvPr>
            <p:cNvSpPr txBox="1"/>
            <p:nvPr/>
          </p:nvSpPr>
          <p:spPr>
            <a:xfrm>
              <a:off x="3512635" y="624468"/>
              <a:ext cx="2464420" cy="424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Machine Learning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DC09967-78CB-044E-B63D-859E3D3F5BE5}"/>
                </a:ext>
              </a:extLst>
            </p:cNvPr>
            <p:cNvSpPr txBox="1"/>
            <p:nvPr/>
          </p:nvSpPr>
          <p:spPr>
            <a:xfrm>
              <a:off x="457199" y="4842924"/>
              <a:ext cx="1248936" cy="424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/>
                <a:t>?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F6C3E276-203B-4941-8410-39BE82BDCC4C}"/>
              </a:ext>
            </a:extLst>
          </p:cNvPr>
          <p:cNvSpPr txBox="1"/>
          <p:nvPr/>
        </p:nvSpPr>
        <p:spPr>
          <a:xfrm>
            <a:off x="2606840" y="5186464"/>
            <a:ext cx="56871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? = Danger zone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? = Data analytics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? = Data processing</a:t>
            </a:r>
          </a:p>
        </p:txBody>
      </p:sp>
    </p:spTree>
    <p:extLst>
      <p:ext uri="{BB962C8B-B14F-4D97-AF65-F5344CB8AC3E}">
        <p14:creationId xmlns:p14="http://schemas.microsoft.com/office/powerpoint/2010/main" val="591947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47472"/>
            <a:ext cx="8229600" cy="823406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charset="0"/>
                <a:ea typeface="Times New Roman" charset="0"/>
                <a:cs typeface="Times New Roman" charset="0"/>
              </a:rPr>
              <a:t>Danger Zone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69288" y="1666110"/>
            <a:ext cx="7853423" cy="4701199"/>
          </a:xfrm>
        </p:spPr>
        <p:txBody>
          <a:bodyPr>
            <a:normAutofit/>
          </a:bodyPr>
          <a:lstStyle/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Garbage In, Garbage Out.</a:t>
            </a:r>
          </a:p>
          <a:p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Blindly rely on model predictions.</a:t>
            </a:r>
          </a:p>
          <a:p>
            <a:pPr marL="437198" lvl="2" indent="0">
              <a:buNone/>
            </a:pPr>
            <a:endParaRPr lang="en-US" sz="1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37198" lvl="2" indent="0">
              <a:buNone/>
            </a:pPr>
            <a:r>
              <a:rPr lang="en-US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Consumer credit evaluations (poor people living in high-crime neighborhoods are subject to higher insurance premiums and more likely to be targeted by subprime loans)</a:t>
            </a:r>
          </a:p>
          <a:p>
            <a:pPr lvl="1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Mistakenly interpret correlation as causation</a:t>
            </a:r>
          </a:p>
          <a:p>
            <a:pPr lvl="1"/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195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346EE0-A1B8-094A-8BE1-4B48EE17A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908318-BC11-CE4E-BCBC-64D33C280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636" y="460047"/>
            <a:ext cx="7022006" cy="609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722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73C05-9691-4543-B7B9-C19F15AEC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Simpson’s Paradox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2F6224F-E3AA-F345-BF63-B95975A93D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1073958"/>
              </p:ext>
            </p:extLst>
          </p:nvPr>
        </p:nvGraphicFramePr>
        <p:xfrm>
          <a:off x="1908313" y="1676399"/>
          <a:ext cx="8249478" cy="3362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9826">
                  <a:extLst>
                    <a:ext uri="{9D8B030D-6E8A-4147-A177-3AD203B41FA5}">
                      <a16:colId xmlns:a16="http://schemas.microsoft.com/office/drawing/2014/main" val="1464821070"/>
                    </a:ext>
                  </a:extLst>
                </a:gridCol>
                <a:gridCol w="2749826">
                  <a:extLst>
                    <a:ext uri="{9D8B030D-6E8A-4147-A177-3AD203B41FA5}">
                      <a16:colId xmlns:a16="http://schemas.microsoft.com/office/drawing/2014/main" val="2437288196"/>
                    </a:ext>
                  </a:extLst>
                </a:gridCol>
                <a:gridCol w="2749826">
                  <a:extLst>
                    <a:ext uri="{9D8B030D-6E8A-4147-A177-3AD203B41FA5}">
                      <a16:colId xmlns:a16="http://schemas.microsoft.com/office/drawing/2014/main" val="1314017439"/>
                    </a:ext>
                  </a:extLst>
                </a:gridCol>
              </a:tblGrid>
              <a:tr h="647704">
                <a:tc>
                  <a:txBody>
                    <a:bodyPr/>
                    <a:lstStyle/>
                    <a:p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DRUG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No Drug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096504"/>
                  </a:ext>
                </a:extLst>
              </a:tr>
              <a:tr h="905012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Men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81 of out 87 recovered (93%)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234 out of 270 recovered (87%)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3589906"/>
                  </a:ext>
                </a:extLst>
              </a:tr>
              <a:tr h="905012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Women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192 out of 263 recovered (73%)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55 out of 80 recovered (69%)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506269"/>
                  </a:ext>
                </a:extLst>
              </a:tr>
              <a:tr h="905012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Combined Data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273 out of 350 recovered (78%)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289 out of 350 recovered (83%)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142821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87E72C-C048-704D-AB26-6202B163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07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9004AB-0BFF-1C44-A591-89806D2C9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7</a:t>
            </a:fld>
            <a:endParaRPr lang="en-US"/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6DF3E02E-72A8-9346-8033-C21B7FC00C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0027" y="651959"/>
            <a:ext cx="8548227" cy="34339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0C1C51F-AE49-144C-A643-B705DB13D2FE}"/>
              </a:ext>
            </a:extLst>
          </p:cNvPr>
          <p:cNvSpPr txBox="1"/>
          <p:nvPr/>
        </p:nvSpPr>
        <p:spPr>
          <a:xfrm>
            <a:off x="1666754" y="4328932"/>
            <a:ext cx="8507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          2590                   46%                    1835                     30%</a:t>
            </a:r>
          </a:p>
        </p:txBody>
      </p:sp>
    </p:spTree>
    <p:extLst>
      <p:ext uri="{BB962C8B-B14F-4D97-AF65-F5344CB8AC3E}">
        <p14:creationId xmlns:p14="http://schemas.microsoft.com/office/powerpoint/2010/main" val="314813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504498"/>
            <a:ext cx="8229600" cy="620110"/>
          </a:xfrm>
        </p:spPr>
        <p:txBody>
          <a:bodyPr>
            <a:normAutofit/>
          </a:bodyPr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Typologies and Nature of Analytics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30868" y="1692145"/>
            <a:ext cx="5475891" cy="4962878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typologies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Structured vs unstructured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Raw vs derived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Quantitative vs qualitative </a:t>
            </a: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Nature of Analytics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 and exploration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Association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Causation</a:t>
            </a:r>
          </a:p>
          <a:p>
            <a:pPr lvl="1"/>
            <a:endParaRPr lang="en-US" dirty="0">
              <a:latin typeface="Times New Roman"/>
              <a:cs typeface="Times New Roman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41AD14-E4CD-B340-AEFC-7E1F89D4C7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775694"/>
      </p:ext>
    </p:extLst>
  </p:cSld>
  <p:clrMapOvr>
    <a:masterClrMapping/>
  </p:clrMapOvr>
</p:sld>
</file>

<file path=ppt/theme/theme1.xml><?xml version="1.0" encoding="utf-8"?>
<a:theme xmlns:a="http://schemas.openxmlformats.org/drawingml/2006/main" name="CSOM_Academic_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563C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OM_Academic_Theme" id="{D0843EDE-EC3F-3742-816F-60A5848268F1}" vid="{A37A5A18-F552-734E-B605-BC9AE6E324C0}"/>
    </a:ext>
  </a:extLst>
</a:theme>
</file>

<file path=ppt/theme/theme2.xml><?xml version="1.0" encoding="utf-8"?>
<a:theme xmlns:a="http://schemas.openxmlformats.org/drawingml/2006/main" name="CSOM Academic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563C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OM Academic" id="{429F6AA8-CC02-42F5-9F4B-53BBE291CF81}" vid="{A4D29496-FF4A-40FA-8562-C26DCA84DB0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CSOM_Academic_Theme</Template>
  <TotalTime>22085</TotalTime>
  <Words>381</Words>
  <Application>Microsoft Macintosh PowerPoint</Application>
  <PresentationFormat>Widescreen</PresentationFormat>
  <Paragraphs>101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Times New Roman</vt:lpstr>
      <vt:lpstr>CSOM_Academic_Theme</vt:lpstr>
      <vt:lpstr>CSOM Academic</vt:lpstr>
      <vt:lpstr>Financial Reporting Analytics</vt:lpstr>
      <vt:lpstr>Why should we learn data analytics</vt:lpstr>
      <vt:lpstr>Data Analytics Process</vt:lpstr>
      <vt:lpstr>PowerPoint Presentation</vt:lpstr>
      <vt:lpstr>Danger Zone</vt:lpstr>
      <vt:lpstr>PowerPoint Presentation</vt:lpstr>
      <vt:lpstr>Simpson’s Paradox</vt:lpstr>
      <vt:lpstr>PowerPoint Presentation</vt:lpstr>
      <vt:lpstr>Data Typologies and Nature of Analytics</vt:lpstr>
      <vt:lpstr>PowerPoint Presentation</vt:lpstr>
      <vt:lpstr>PowerPoint Presentation</vt:lpstr>
      <vt:lpstr>Course Objectives</vt:lpstr>
      <vt:lpstr>Target Audience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Helen</dc:creator>
  <cp:lastModifiedBy>Suppressed entry</cp:lastModifiedBy>
  <cp:revision>1177</cp:revision>
  <dcterms:created xsi:type="dcterms:W3CDTF">2016-03-15T01:39:41Z</dcterms:created>
  <dcterms:modified xsi:type="dcterms:W3CDTF">2021-09-02T20:43:44Z</dcterms:modified>
</cp:coreProperties>
</file>

<file path=docProps/thumbnail.jpeg>
</file>